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C59544-B59E-46A3-9D7D-514E71293DE3}"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649302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59544-B59E-46A3-9D7D-514E71293DE3}"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1399350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59544-B59E-46A3-9D7D-514E71293DE3}"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95363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59544-B59E-46A3-9D7D-514E71293DE3}"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2715960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C59544-B59E-46A3-9D7D-514E71293DE3}"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2456500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C59544-B59E-46A3-9D7D-514E71293DE3}"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2031391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C59544-B59E-46A3-9D7D-514E71293DE3}" type="datetimeFigureOut">
              <a:rPr lang="en-US" smtClean="0"/>
              <a:t>10/2/2017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2273688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C59544-B59E-46A3-9D7D-514E71293DE3}" type="datetimeFigureOut">
              <a:rPr lang="en-US" smtClean="0"/>
              <a:t>10/2/2017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2481571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59544-B59E-46A3-9D7D-514E71293DE3}" type="datetimeFigureOut">
              <a:rPr lang="en-US" smtClean="0"/>
              <a:t>10/2/2017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621278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59544-B59E-46A3-9D7D-514E71293DE3}"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4007845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59544-B59E-46A3-9D7D-514E71293DE3}"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39F07D-2897-47B7-83CF-1141782E345A}" type="slidenum">
              <a:rPr lang="en-US" smtClean="0"/>
              <a:t>‹#›</a:t>
            </a:fld>
            <a:endParaRPr lang="en-US"/>
          </a:p>
        </p:txBody>
      </p:sp>
    </p:spTree>
    <p:extLst>
      <p:ext uri="{BB962C8B-B14F-4D97-AF65-F5344CB8AC3E}">
        <p14:creationId xmlns:p14="http://schemas.microsoft.com/office/powerpoint/2010/main" val="1110813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59544-B59E-46A3-9D7D-514E71293DE3}" type="datetimeFigureOut">
              <a:rPr lang="en-US" smtClean="0"/>
              <a:t>10/2/2017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9F07D-2897-47B7-83CF-1141782E345A}" type="slidenum">
              <a:rPr lang="en-US" smtClean="0"/>
              <a:t>‹#›</a:t>
            </a:fld>
            <a:endParaRPr lang="en-US"/>
          </a:p>
        </p:txBody>
      </p:sp>
    </p:spTree>
    <p:extLst>
      <p:ext uri="{BB962C8B-B14F-4D97-AF65-F5344CB8AC3E}">
        <p14:creationId xmlns:p14="http://schemas.microsoft.com/office/powerpoint/2010/main" val="793728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dirty="0" smtClean="0"/>
              <a:t>LAUDATIO</a:t>
            </a:r>
            <a:endParaRPr lang="en-US" dirty="0"/>
          </a:p>
        </p:txBody>
      </p:sp>
      <p:sp>
        <p:nvSpPr>
          <p:cNvPr id="3" name="Subtitle 2"/>
          <p:cNvSpPr>
            <a:spLocks noGrp="1"/>
          </p:cNvSpPr>
          <p:nvPr>
            <p:ph type="subTitle" idx="1"/>
          </p:nvPr>
        </p:nvSpPr>
        <p:spPr/>
        <p:txBody>
          <a:bodyPr/>
          <a:lstStyle/>
          <a:p>
            <a:r>
              <a:rPr lang="ro-RO" dirty="0" smtClean="0"/>
              <a:t>DR ALEKSANDRA VEJNOVIC</a:t>
            </a:r>
            <a:endParaRPr lang="en-US" dirty="0"/>
          </a:p>
        </p:txBody>
      </p:sp>
    </p:spTree>
    <p:extLst>
      <p:ext uri="{BB962C8B-B14F-4D97-AF65-F5344CB8AC3E}">
        <p14:creationId xmlns:p14="http://schemas.microsoft.com/office/powerpoint/2010/main" val="465040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AWARDS</a:t>
            </a:r>
            <a:endParaRPr lang="en-US" dirty="0"/>
          </a:p>
        </p:txBody>
      </p:sp>
      <p:sp>
        <p:nvSpPr>
          <p:cNvPr id="3" name="Content Placeholder 2"/>
          <p:cNvSpPr>
            <a:spLocks noGrp="1"/>
          </p:cNvSpPr>
          <p:nvPr>
            <p:ph idx="1"/>
          </p:nvPr>
        </p:nvSpPr>
        <p:spPr/>
        <p:txBody>
          <a:bodyPr>
            <a:normAutofit fontScale="62500" lnSpcReduction="20000"/>
          </a:bodyPr>
          <a:lstStyle/>
          <a:p>
            <a:r>
              <a:rPr lang="en-GB" dirty="0"/>
              <a:t>Scholar of ‘’</a:t>
            </a:r>
            <a:r>
              <a:rPr lang="en-GB" dirty="0" err="1"/>
              <a:t>Slađana</a:t>
            </a:r>
            <a:r>
              <a:rPr lang="en-GB" dirty="0"/>
              <a:t> </a:t>
            </a:r>
            <a:r>
              <a:rPr lang="en-GB" dirty="0" err="1"/>
              <a:t>Đorđević</a:t>
            </a:r>
            <a:r>
              <a:rPr lang="en-GB" dirty="0"/>
              <a:t>’’ Fund</a:t>
            </a:r>
            <a:endParaRPr lang="en-US" dirty="0"/>
          </a:p>
          <a:p>
            <a:r>
              <a:rPr lang="en-GB" dirty="0"/>
              <a:t>Fund for scholarships and encouraging progress of gifted students and young scientists and artists of the University of Novi Sad, Ministry of Education, Science and Technological Development</a:t>
            </a:r>
            <a:endParaRPr lang="en-US" dirty="0"/>
          </a:p>
          <a:p>
            <a:r>
              <a:rPr lang="en-GB" dirty="0"/>
              <a:t>Fund for Young Talents of the Republic of Serbia - Ministry of Youth and Sports. </a:t>
            </a:r>
            <a:endParaRPr lang="en-US" dirty="0"/>
          </a:p>
          <a:p>
            <a:r>
              <a:rPr lang="en-GB" dirty="0"/>
              <a:t>Extraordinary Award of the Medical Faculty for success during studies in </a:t>
            </a:r>
            <a:r>
              <a:rPr lang="sr-Cyrl-CS" dirty="0"/>
              <a:t>2008/2009, 2009/2010, 2010/2011, 2011/2012, 2012/2013.</a:t>
            </a:r>
            <a:endParaRPr lang="en-US" dirty="0"/>
          </a:p>
          <a:p>
            <a:r>
              <a:rPr lang="en-GB" dirty="0"/>
              <a:t>Extraordinary Award of the University of Novi Sad for success during studies in </a:t>
            </a:r>
            <a:r>
              <a:rPr lang="sr-Cyrl-CS" dirty="0"/>
              <a:t>2008/2009, 2009/2010, 2010/2011, 2011/2012, 2012/2013.</a:t>
            </a:r>
            <a:endParaRPr lang="en-US" dirty="0"/>
          </a:p>
          <a:p>
            <a:r>
              <a:rPr lang="sr-Latn-RS" dirty="0"/>
              <a:t>Matica srpska Foundation Award in 2014.</a:t>
            </a:r>
            <a:endParaRPr lang="en-US" dirty="0"/>
          </a:p>
          <a:p>
            <a:r>
              <a:rPr lang="en-GB" dirty="0"/>
              <a:t>The Award for the best student of the University in 2013/2014, Provincial Secretariat for Science and Technological Development</a:t>
            </a:r>
            <a:endParaRPr lang="en-US" dirty="0"/>
          </a:p>
          <a:p>
            <a:r>
              <a:rPr lang="en-GB" dirty="0"/>
              <a:t>The Award for the best graduate student in 2014, Serbian Medical Society</a:t>
            </a:r>
            <a:endParaRPr lang="en-US" dirty="0"/>
          </a:p>
          <a:p>
            <a:r>
              <a:rPr lang="en-GB" dirty="0"/>
              <a:t>The Annual Award for the best success in medicine studies - Medical Society of </a:t>
            </a:r>
            <a:r>
              <a:rPr lang="en-GB" dirty="0" err="1"/>
              <a:t>Vojvodina</a:t>
            </a:r>
            <a:r>
              <a:rPr lang="en-GB" dirty="0"/>
              <a:t>, Serbian Medical Society.</a:t>
            </a:r>
            <a:endParaRPr lang="en-US" dirty="0"/>
          </a:p>
        </p:txBody>
      </p:sp>
    </p:spTree>
    <p:extLst>
      <p:ext uri="{BB962C8B-B14F-4D97-AF65-F5344CB8AC3E}">
        <p14:creationId xmlns:p14="http://schemas.microsoft.com/office/powerpoint/2010/main" val="33837436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99792" y="476672"/>
            <a:ext cx="3809139" cy="5728029"/>
          </a:xfrm>
        </p:spPr>
      </p:pic>
    </p:spTree>
    <p:extLst>
      <p:ext uri="{BB962C8B-B14F-4D97-AF65-F5344CB8AC3E}">
        <p14:creationId xmlns:p14="http://schemas.microsoft.com/office/powerpoint/2010/main" val="1885400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CURRENT POSITION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48085360"/>
              </p:ext>
            </p:extLst>
          </p:nvPr>
        </p:nvGraphicFramePr>
        <p:xfrm>
          <a:off x="611560" y="1556792"/>
          <a:ext cx="8064896" cy="4747260"/>
        </p:xfrm>
        <a:graphic>
          <a:graphicData uri="http://schemas.openxmlformats.org/drawingml/2006/table">
            <a:tbl>
              <a:tblPr>
                <a:tableStyleId>{5C22544A-7EE6-4342-B048-85BDC9FD1C3A}</a:tableStyleId>
              </a:tblPr>
              <a:tblGrid>
                <a:gridCol w="1881619"/>
                <a:gridCol w="6183277"/>
              </a:tblGrid>
              <a:tr h="352931">
                <a:tc>
                  <a:txBody>
                    <a:bodyPr/>
                    <a:lstStyle/>
                    <a:p>
                      <a:pPr algn="l">
                        <a:lnSpc>
                          <a:spcPct val="115000"/>
                        </a:lnSpc>
                        <a:spcBef>
                          <a:spcPts val="600"/>
                        </a:spcBef>
                        <a:spcAft>
                          <a:spcPts val="600"/>
                        </a:spcAft>
                      </a:pPr>
                      <a:r>
                        <a:rPr lang="en-GB" sz="2000" kern="0" dirty="0">
                          <a:effectLst/>
                        </a:rPr>
                        <a:t>Working experience</a:t>
                      </a:r>
                      <a:endParaRPr lang="en-US" sz="2000" b="1" kern="0" dirty="0">
                        <a:effectLst/>
                        <a:latin typeface="Calibri"/>
                        <a:ea typeface="Times New Roman"/>
                        <a:cs typeface="Times New Roman"/>
                      </a:endParaRPr>
                    </a:p>
                  </a:txBody>
                  <a:tcPr marL="68580" marR="68580" marT="0" marB="0"/>
                </a:tc>
                <a:tc>
                  <a:txBody>
                    <a:bodyPr/>
                    <a:lstStyle/>
                    <a:p>
                      <a:pPr>
                        <a:lnSpc>
                          <a:spcPct val="115000"/>
                        </a:lnSpc>
                        <a:spcAft>
                          <a:spcPts val="1000"/>
                        </a:spcAft>
                      </a:pPr>
                      <a:r>
                        <a:rPr lang="en-US" sz="2000">
                          <a:effectLst/>
                        </a:rPr>
                        <a:t> </a:t>
                      </a:r>
                      <a:endParaRPr lang="en-US" sz="2000">
                        <a:effectLst/>
                        <a:latin typeface="Calibri"/>
                        <a:ea typeface="Calibri"/>
                        <a:cs typeface="Times New Roman"/>
                      </a:endParaRPr>
                    </a:p>
                  </a:txBody>
                  <a:tcPr marL="0" marR="0" marT="0" marB="0" anchor="ctr"/>
                </a:tc>
              </a:tr>
              <a:tr h="3412269">
                <a:tc>
                  <a:txBody>
                    <a:bodyPr/>
                    <a:lstStyle/>
                    <a:p>
                      <a:pPr algn="ctr">
                        <a:lnSpc>
                          <a:spcPct val="115000"/>
                        </a:lnSpc>
                        <a:spcBef>
                          <a:spcPts val="200"/>
                        </a:spcBef>
                        <a:spcAft>
                          <a:spcPts val="200"/>
                        </a:spcAft>
                      </a:pPr>
                      <a:r>
                        <a:rPr lang="en-GB" sz="2000" dirty="0">
                          <a:effectLst/>
                        </a:rPr>
                        <a:t>2011</a:t>
                      </a:r>
                      <a:endParaRPr lang="en-US" sz="2000" dirty="0">
                        <a:effectLst/>
                      </a:endParaRPr>
                    </a:p>
                    <a:p>
                      <a:pPr algn="ctr">
                        <a:lnSpc>
                          <a:spcPct val="115000"/>
                        </a:lnSpc>
                        <a:spcBef>
                          <a:spcPts val="600"/>
                        </a:spcBef>
                        <a:spcAft>
                          <a:spcPts val="0"/>
                        </a:spcAft>
                      </a:pPr>
                      <a:r>
                        <a:rPr lang="en-GB" sz="2000" dirty="0">
                          <a:effectLst/>
                        </a:rPr>
                        <a:t>2015</a:t>
                      </a:r>
                      <a:endParaRPr lang="en-US" sz="2000" dirty="0">
                        <a:effectLst/>
                      </a:endParaRPr>
                    </a:p>
                    <a:p>
                      <a:pPr>
                        <a:lnSpc>
                          <a:spcPct val="115000"/>
                        </a:lnSpc>
                        <a:spcBef>
                          <a:spcPts val="200"/>
                        </a:spcBef>
                        <a:spcAft>
                          <a:spcPts val="800"/>
                        </a:spcAft>
                      </a:pPr>
                      <a:r>
                        <a:rPr lang="en-GB" sz="2000" dirty="0">
                          <a:effectLst/>
                        </a:rPr>
                        <a:t> </a:t>
                      </a:r>
                      <a:endParaRPr lang="en-US" sz="2000" dirty="0">
                        <a:effectLst/>
                      </a:endParaRPr>
                    </a:p>
                    <a:p>
                      <a:pPr algn="ctr">
                        <a:lnSpc>
                          <a:spcPct val="115000"/>
                        </a:lnSpc>
                        <a:spcBef>
                          <a:spcPts val="200"/>
                        </a:spcBef>
                        <a:spcAft>
                          <a:spcPts val="200"/>
                        </a:spcAft>
                      </a:pPr>
                      <a:r>
                        <a:rPr lang="en-GB" sz="2000" dirty="0">
                          <a:effectLst/>
                        </a:rPr>
                        <a:t>2016</a:t>
                      </a:r>
                      <a:endParaRPr lang="en-US" sz="2000" dirty="0">
                        <a:effectLst/>
                      </a:endParaRPr>
                    </a:p>
                    <a:p>
                      <a:pPr algn="ctr">
                        <a:lnSpc>
                          <a:spcPct val="115000"/>
                        </a:lnSpc>
                        <a:spcBef>
                          <a:spcPts val="200"/>
                        </a:spcBef>
                        <a:spcAft>
                          <a:spcPts val="200"/>
                        </a:spcAft>
                      </a:pPr>
                      <a:r>
                        <a:rPr lang="en-GB" sz="2000" dirty="0">
                          <a:effectLst/>
                        </a:rPr>
                        <a:t> </a:t>
                      </a:r>
                      <a:endParaRPr lang="en-US" sz="2000" dirty="0">
                        <a:effectLst/>
                        <a:latin typeface="Calibri"/>
                        <a:ea typeface="Calibri"/>
                        <a:cs typeface="Times New Roman"/>
                      </a:endParaRPr>
                    </a:p>
                  </a:txBody>
                  <a:tcPr marL="68580" marR="68580" marT="0" marB="0"/>
                </a:tc>
                <a:tc>
                  <a:txBody>
                    <a:bodyPr/>
                    <a:lstStyle/>
                    <a:p>
                      <a:pPr algn="just">
                        <a:lnSpc>
                          <a:spcPct val="115000"/>
                        </a:lnSpc>
                        <a:spcBef>
                          <a:spcPts val="200"/>
                        </a:spcBef>
                        <a:spcAft>
                          <a:spcPts val="0"/>
                        </a:spcAft>
                      </a:pPr>
                      <a:r>
                        <a:rPr lang="en-US" sz="2000" dirty="0">
                          <a:effectLst/>
                        </a:rPr>
                        <a:t>Teaching fellow at the Department of Anatomy.</a:t>
                      </a:r>
                    </a:p>
                    <a:p>
                      <a:pPr algn="just">
                        <a:lnSpc>
                          <a:spcPct val="115000"/>
                        </a:lnSpc>
                        <a:spcBef>
                          <a:spcPts val="600"/>
                        </a:spcBef>
                        <a:spcAft>
                          <a:spcPts val="600"/>
                        </a:spcAft>
                      </a:pPr>
                      <a:r>
                        <a:rPr lang="sr-Latn-CS" sz="2000" dirty="0">
                          <a:effectLst/>
                        </a:rPr>
                        <a:t>General practitioner in Delivery room of Department of Perinatology- Clinic of Gynaecology and Obstetrics, Clinical Center of Vojvodina – temporary workplace</a:t>
                      </a:r>
                      <a:endParaRPr lang="en-US" sz="2000" dirty="0">
                        <a:effectLst/>
                      </a:endParaRPr>
                    </a:p>
                    <a:p>
                      <a:pPr algn="just">
                        <a:lnSpc>
                          <a:spcPct val="115000"/>
                        </a:lnSpc>
                        <a:spcAft>
                          <a:spcPts val="300"/>
                        </a:spcAft>
                      </a:pPr>
                      <a:r>
                        <a:rPr lang="sr-Latn-CS" sz="2000" dirty="0">
                          <a:effectLst/>
                        </a:rPr>
                        <a:t>General practitioner in Delivery room of Department of Perinatology- Clinic of Gynaecology and Obstetrics, Clinical Center of Vojvodina – permanent job</a:t>
                      </a:r>
                      <a:endParaRPr lang="en-US" sz="2000" dirty="0">
                        <a:effectLst/>
                      </a:endParaRPr>
                    </a:p>
                    <a:p>
                      <a:pPr algn="just">
                        <a:lnSpc>
                          <a:spcPct val="115000"/>
                        </a:lnSpc>
                        <a:spcAft>
                          <a:spcPts val="0"/>
                        </a:spcAft>
                      </a:pPr>
                      <a:r>
                        <a:rPr lang="sr-Latn-CS" sz="2000" dirty="0">
                          <a:effectLst/>
                        </a:rPr>
                        <a:t>Teaching assistant – Department of Gynaecology and Obstetrics, Faculty of Medicine, University of Novi Sad (teaching assistant may teach entire courses or share course teaching with other Tas)</a:t>
                      </a:r>
                      <a:endParaRPr lang="en-US" sz="20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1604963" y="27955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62798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COURSES AND TRAININGS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2521093"/>
              </p:ext>
            </p:extLst>
          </p:nvPr>
        </p:nvGraphicFramePr>
        <p:xfrm>
          <a:off x="1187624" y="1844824"/>
          <a:ext cx="6984776" cy="3931920"/>
        </p:xfrm>
        <a:graphic>
          <a:graphicData uri="http://schemas.openxmlformats.org/drawingml/2006/table">
            <a:tbl>
              <a:tblPr>
                <a:tableStyleId>{5C22544A-7EE6-4342-B048-85BDC9FD1C3A}</a:tableStyleId>
              </a:tblPr>
              <a:tblGrid>
                <a:gridCol w="1483499"/>
                <a:gridCol w="5501277"/>
              </a:tblGrid>
              <a:tr h="2468017">
                <a:tc>
                  <a:txBody>
                    <a:bodyPr/>
                    <a:lstStyle/>
                    <a:p>
                      <a:pPr algn="ctr">
                        <a:lnSpc>
                          <a:spcPct val="115000"/>
                        </a:lnSpc>
                        <a:spcAft>
                          <a:spcPts val="200"/>
                        </a:spcAft>
                      </a:pPr>
                      <a:r>
                        <a:rPr lang="en-GB" sz="2000" dirty="0">
                          <a:effectLst/>
                        </a:rPr>
                        <a:t>2010</a:t>
                      </a:r>
                      <a:endParaRPr lang="en-US" sz="2000" dirty="0">
                        <a:effectLst/>
                      </a:endParaRPr>
                    </a:p>
                    <a:p>
                      <a:pPr algn="ctr">
                        <a:lnSpc>
                          <a:spcPct val="115000"/>
                        </a:lnSpc>
                        <a:spcBef>
                          <a:spcPts val="200"/>
                        </a:spcBef>
                        <a:spcAft>
                          <a:spcPts val="200"/>
                        </a:spcAft>
                      </a:pPr>
                      <a:r>
                        <a:rPr lang="en-GB" sz="2000" dirty="0">
                          <a:effectLst/>
                        </a:rPr>
                        <a:t> </a:t>
                      </a:r>
                      <a:endParaRPr lang="en-US" sz="2000" dirty="0">
                        <a:effectLst/>
                      </a:endParaRPr>
                    </a:p>
                    <a:p>
                      <a:pPr algn="ctr">
                        <a:lnSpc>
                          <a:spcPct val="115000"/>
                        </a:lnSpc>
                        <a:spcBef>
                          <a:spcPts val="200"/>
                        </a:spcBef>
                        <a:spcAft>
                          <a:spcPts val="200"/>
                        </a:spcAft>
                      </a:pPr>
                      <a:r>
                        <a:rPr lang="en-GB" sz="2000" dirty="0">
                          <a:effectLst/>
                        </a:rPr>
                        <a:t> </a:t>
                      </a:r>
                      <a:endParaRPr lang="en-US" sz="2000" dirty="0">
                        <a:effectLst/>
                      </a:endParaRPr>
                    </a:p>
                    <a:p>
                      <a:pPr>
                        <a:lnSpc>
                          <a:spcPct val="115000"/>
                        </a:lnSpc>
                        <a:spcBef>
                          <a:spcPts val="200"/>
                        </a:spcBef>
                        <a:spcAft>
                          <a:spcPts val="200"/>
                        </a:spcAft>
                      </a:pPr>
                      <a:r>
                        <a:rPr lang="en-GB" sz="2000" dirty="0">
                          <a:effectLst/>
                        </a:rPr>
                        <a:t> </a:t>
                      </a:r>
                      <a:endParaRPr lang="en-US" sz="2000" dirty="0">
                        <a:effectLst/>
                      </a:endParaRPr>
                    </a:p>
                    <a:p>
                      <a:pPr algn="ctr">
                        <a:lnSpc>
                          <a:spcPct val="115000"/>
                        </a:lnSpc>
                        <a:spcBef>
                          <a:spcPts val="200"/>
                        </a:spcBef>
                        <a:spcAft>
                          <a:spcPts val="200"/>
                        </a:spcAft>
                      </a:pPr>
                      <a:r>
                        <a:rPr lang="en-GB" sz="2000" dirty="0">
                          <a:effectLst/>
                        </a:rPr>
                        <a:t> </a:t>
                      </a:r>
                      <a:endParaRPr lang="en-US" sz="2000" dirty="0">
                        <a:effectLst/>
                      </a:endParaRPr>
                    </a:p>
                    <a:p>
                      <a:pPr algn="ctr">
                        <a:lnSpc>
                          <a:spcPct val="115000"/>
                        </a:lnSpc>
                        <a:spcBef>
                          <a:spcPts val="200"/>
                        </a:spcBef>
                        <a:spcAft>
                          <a:spcPts val="200"/>
                        </a:spcAft>
                      </a:pPr>
                      <a:r>
                        <a:rPr lang="en-GB" sz="2000" dirty="0">
                          <a:effectLst/>
                        </a:rPr>
                        <a:t>2011</a:t>
                      </a:r>
                      <a:endParaRPr lang="en-US" sz="2000" dirty="0">
                        <a:effectLst/>
                      </a:endParaRPr>
                    </a:p>
                    <a:p>
                      <a:pPr algn="r">
                        <a:lnSpc>
                          <a:spcPct val="115000"/>
                        </a:lnSpc>
                        <a:spcBef>
                          <a:spcPts val="200"/>
                        </a:spcBef>
                        <a:spcAft>
                          <a:spcPts val="200"/>
                        </a:spcAft>
                      </a:pPr>
                      <a:r>
                        <a:rPr lang="en-GB" sz="2000" dirty="0">
                          <a:effectLst/>
                        </a:rPr>
                        <a:t> </a:t>
                      </a:r>
                      <a:endParaRPr lang="en-US" sz="2000" dirty="0">
                        <a:effectLst/>
                      </a:endParaRPr>
                    </a:p>
                    <a:p>
                      <a:pPr>
                        <a:lnSpc>
                          <a:spcPct val="115000"/>
                        </a:lnSpc>
                        <a:spcBef>
                          <a:spcPts val="200"/>
                        </a:spcBef>
                        <a:spcAft>
                          <a:spcPts val="200"/>
                        </a:spcAft>
                      </a:pPr>
                      <a:r>
                        <a:rPr lang="sr-Cyrl-RS" sz="2000" dirty="0">
                          <a:effectLst/>
                        </a:rPr>
                        <a:t> </a:t>
                      </a:r>
                      <a:endParaRPr lang="en-US" sz="2000" dirty="0">
                        <a:effectLst/>
                      </a:endParaRPr>
                    </a:p>
                    <a:p>
                      <a:pPr algn="ctr">
                        <a:lnSpc>
                          <a:spcPct val="115000"/>
                        </a:lnSpc>
                        <a:spcBef>
                          <a:spcPts val="200"/>
                        </a:spcBef>
                        <a:spcAft>
                          <a:spcPts val="200"/>
                        </a:spcAft>
                      </a:pPr>
                      <a:endParaRPr lang="en-US" sz="2000" dirty="0">
                        <a:effectLst/>
                        <a:latin typeface="Calibri"/>
                        <a:ea typeface="Calibri"/>
                        <a:cs typeface="Times New Roman"/>
                      </a:endParaRPr>
                    </a:p>
                  </a:txBody>
                  <a:tcPr marL="37447" marR="37447" marT="0" marB="0"/>
                </a:tc>
                <a:tc>
                  <a:txBody>
                    <a:bodyPr/>
                    <a:lstStyle/>
                    <a:p>
                      <a:pPr algn="just">
                        <a:lnSpc>
                          <a:spcPct val="115000"/>
                        </a:lnSpc>
                        <a:spcAft>
                          <a:spcPts val="300"/>
                        </a:spcAft>
                      </a:pPr>
                      <a:r>
                        <a:rPr lang="en-US" sz="2000" dirty="0">
                          <a:effectLst/>
                        </a:rPr>
                        <a:t>Reducing stigma -seminar (part of project: Strengthening HIV prevention and protection of the most vulnerable groups for HIV infection).</a:t>
                      </a:r>
                    </a:p>
                    <a:p>
                      <a:pPr algn="just">
                        <a:lnSpc>
                          <a:spcPct val="115000"/>
                        </a:lnSpc>
                        <a:spcAft>
                          <a:spcPts val="300"/>
                        </a:spcAft>
                      </a:pPr>
                      <a:r>
                        <a:rPr lang="en-US" sz="2000" dirty="0">
                          <a:effectLst/>
                        </a:rPr>
                        <a:t>Summer clinical practice at the </a:t>
                      </a:r>
                      <a:r>
                        <a:rPr lang="en-US" sz="2000" dirty="0" err="1">
                          <a:effectLst/>
                        </a:rPr>
                        <a:t>Institut</a:t>
                      </a:r>
                      <a:r>
                        <a:rPr lang="en-US" sz="2000" dirty="0">
                          <a:effectLst/>
                        </a:rPr>
                        <a:t> of Cardiovascular diseases in </a:t>
                      </a:r>
                      <a:r>
                        <a:rPr lang="en-US" sz="2000" dirty="0" err="1">
                          <a:effectLst/>
                        </a:rPr>
                        <a:t>Sremska</a:t>
                      </a:r>
                      <a:r>
                        <a:rPr lang="en-US" sz="2000" dirty="0">
                          <a:effectLst/>
                        </a:rPr>
                        <a:t> </a:t>
                      </a:r>
                      <a:r>
                        <a:rPr lang="en-US" sz="2000" dirty="0" err="1">
                          <a:effectLst/>
                        </a:rPr>
                        <a:t>Kamenica</a:t>
                      </a:r>
                      <a:r>
                        <a:rPr lang="en-US" sz="2000" dirty="0">
                          <a:effectLst/>
                        </a:rPr>
                        <a:t>, Clinic of Cardiology, Service department</a:t>
                      </a:r>
                    </a:p>
                    <a:p>
                      <a:pPr algn="just">
                        <a:lnSpc>
                          <a:spcPct val="115000"/>
                        </a:lnSpc>
                        <a:spcAft>
                          <a:spcPts val="300"/>
                        </a:spcAft>
                      </a:pPr>
                      <a:r>
                        <a:rPr lang="en-US" sz="2000" dirty="0">
                          <a:effectLst/>
                        </a:rPr>
                        <a:t>Summer clinical practice at the Clinic of </a:t>
                      </a:r>
                      <a:r>
                        <a:rPr lang="en-US" sz="2000" dirty="0" err="1">
                          <a:effectLst/>
                        </a:rPr>
                        <a:t>Gynaecology</a:t>
                      </a:r>
                      <a:r>
                        <a:rPr lang="en-US" sz="2000" dirty="0">
                          <a:effectLst/>
                        </a:rPr>
                        <a:t> and Obstetrics of ‘’</a:t>
                      </a:r>
                      <a:r>
                        <a:rPr lang="sr-Cyrl-CS" sz="2000" dirty="0">
                          <a:effectLst/>
                        </a:rPr>
                        <a:t>Albert Szent Gyö</a:t>
                      </a:r>
                      <a:r>
                        <a:rPr lang="en-US" sz="2000" dirty="0" err="1">
                          <a:effectLst/>
                        </a:rPr>
                        <a:t>rgyi</a:t>
                      </a:r>
                      <a:r>
                        <a:rPr lang="en-US" sz="2000" dirty="0">
                          <a:effectLst/>
                        </a:rPr>
                        <a:t>'' University in Szeged, Hungary</a:t>
                      </a:r>
                      <a:r>
                        <a:rPr lang="sr-Cyrl-RS" sz="2000" dirty="0">
                          <a:effectLst/>
                        </a:rPr>
                        <a:t>- </a:t>
                      </a:r>
                      <a:r>
                        <a:rPr lang="sr-Cyrl-CS" sz="2000" dirty="0">
                          <a:effectLst/>
                        </a:rPr>
                        <a:t>EBCOG (European Training Center in Obstetrics and Gynecology</a:t>
                      </a:r>
                      <a:r>
                        <a:rPr lang="sr-Cyrl-CS" sz="2000" dirty="0" smtClean="0">
                          <a:effectLst/>
                        </a:rPr>
                        <a:t>).</a:t>
                      </a:r>
                      <a:endParaRPr lang="en-US" sz="2000" dirty="0">
                        <a:effectLst/>
                      </a:endParaRPr>
                    </a:p>
                  </a:txBody>
                  <a:tcPr marL="37447" marR="37447" marT="0" marB="0"/>
                </a:tc>
              </a:tr>
            </a:tbl>
          </a:graphicData>
        </a:graphic>
      </p:graphicFrame>
    </p:spTree>
    <p:extLst>
      <p:ext uri="{BB962C8B-B14F-4D97-AF65-F5344CB8AC3E}">
        <p14:creationId xmlns:p14="http://schemas.microsoft.com/office/powerpoint/2010/main" val="1862686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COURSES AND TRAININGS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1052045"/>
              </p:ext>
            </p:extLst>
          </p:nvPr>
        </p:nvGraphicFramePr>
        <p:xfrm>
          <a:off x="899592" y="2132856"/>
          <a:ext cx="7560840" cy="3816424"/>
        </p:xfrm>
        <a:graphic>
          <a:graphicData uri="http://schemas.openxmlformats.org/drawingml/2006/table">
            <a:tbl>
              <a:tblPr>
                <a:tableStyleId>{5C22544A-7EE6-4342-B048-85BDC9FD1C3A}</a:tableStyleId>
              </a:tblPr>
              <a:tblGrid>
                <a:gridCol w="1296143"/>
                <a:gridCol w="6264697"/>
              </a:tblGrid>
              <a:tr h="3816424">
                <a:tc>
                  <a:txBody>
                    <a:bodyPr/>
                    <a:lstStyle/>
                    <a:p>
                      <a:pPr algn="ctr">
                        <a:lnSpc>
                          <a:spcPct val="115000"/>
                        </a:lnSpc>
                        <a:spcBef>
                          <a:spcPts val="200"/>
                        </a:spcBef>
                        <a:spcAft>
                          <a:spcPts val="200"/>
                        </a:spcAft>
                      </a:pPr>
                      <a:r>
                        <a:rPr lang="en-GB" sz="1800" dirty="0" smtClean="0">
                          <a:effectLst/>
                        </a:rPr>
                        <a:t>2014</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nSpc>
                          <a:spcPct val="115000"/>
                        </a:lnSpc>
                        <a:spcBef>
                          <a:spcPts val="200"/>
                        </a:spcBef>
                        <a:spcAft>
                          <a:spcPts val="200"/>
                        </a:spcAft>
                      </a:pPr>
                      <a:r>
                        <a:rPr lang="en-GB" sz="1800" dirty="0">
                          <a:effectLst/>
                        </a:rPr>
                        <a:t> </a:t>
                      </a:r>
                      <a:endParaRPr lang="en-US" sz="1800" dirty="0">
                        <a:effectLst/>
                      </a:endParaRPr>
                    </a:p>
                    <a:p>
                      <a:pP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endParaRPr lang="ro-RO" sz="1800" dirty="0" smtClean="0">
                        <a:effectLst/>
                      </a:endParaRPr>
                    </a:p>
                    <a:p>
                      <a:pPr algn="ctr">
                        <a:lnSpc>
                          <a:spcPct val="115000"/>
                        </a:lnSpc>
                        <a:spcBef>
                          <a:spcPts val="200"/>
                        </a:spcBef>
                        <a:spcAft>
                          <a:spcPts val="200"/>
                        </a:spcAft>
                      </a:pPr>
                      <a:endParaRPr lang="ro-RO" sz="1800" dirty="0" smtClean="0">
                        <a:effectLst/>
                      </a:endParaRPr>
                    </a:p>
                    <a:p>
                      <a:pPr algn="ctr">
                        <a:lnSpc>
                          <a:spcPct val="115000"/>
                        </a:lnSpc>
                        <a:spcBef>
                          <a:spcPts val="200"/>
                        </a:spcBef>
                        <a:spcAft>
                          <a:spcPts val="200"/>
                        </a:spcAft>
                      </a:pPr>
                      <a:endParaRPr lang="ro-RO" sz="1800" dirty="0" smtClean="0">
                        <a:effectLst/>
                      </a:endParaRPr>
                    </a:p>
                    <a:p>
                      <a:pPr algn="ctr">
                        <a:lnSpc>
                          <a:spcPct val="115000"/>
                        </a:lnSpc>
                        <a:spcBef>
                          <a:spcPts val="200"/>
                        </a:spcBef>
                        <a:spcAft>
                          <a:spcPts val="200"/>
                        </a:spcAft>
                      </a:pPr>
                      <a:r>
                        <a:rPr lang="en-GB" sz="1800" dirty="0" smtClean="0">
                          <a:effectLst/>
                        </a:rPr>
                        <a:t>2015</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txBody>
                  <a:tcPr marL="37447" marR="37447" marT="0" marB="0"/>
                </a:tc>
                <a:tc>
                  <a:txBody>
                    <a:bodyPr/>
                    <a:lstStyle/>
                    <a:p>
                      <a:pPr algn="just">
                        <a:lnSpc>
                          <a:spcPct val="115000"/>
                        </a:lnSpc>
                        <a:spcAft>
                          <a:spcPts val="600"/>
                        </a:spcAft>
                      </a:pPr>
                      <a:r>
                        <a:rPr lang="sr-Latn-CS" sz="1800" dirty="0" smtClean="0">
                          <a:effectLst/>
                        </a:rPr>
                        <a:t>8</a:t>
                      </a:r>
                      <a:r>
                        <a:rPr lang="sr-Latn-CS" sz="1800" baseline="30000" dirty="0" smtClean="0">
                          <a:effectLst/>
                        </a:rPr>
                        <a:t>th</a:t>
                      </a:r>
                      <a:r>
                        <a:rPr lang="sr-Latn-CS" sz="1800" dirty="0" smtClean="0">
                          <a:effectLst/>
                        </a:rPr>
                        <a:t> </a:t>
                      </a:r>
                      <a:r>
                        <a:rPr lang="sr-Latn-CS" sz="1800" dirty="0">
                          <a:effectLst/>
                        </a:rPr>
                        <a:t>Good Clinical Practice (GCP) Conference, 10</a:t>
                      </a:r>
                      <a:r>
                        <a:rPr lang="sr-Latn-CS" sz="1800" baseline="30000" dirty="0">
                          <a:effectLst/>
                        </a:rPr>
                        <a:t>th</a:t>
                      </a:r>
                      <a:r>
                        <a:rPr lang="sr-Latn-CS" sz="1800" dirty="0">
                          <a:effectLst/>
                        </a:rPr>
                        <a:t>-11</a:t>
                      </a:r>
                      <a:r>
                        <a:rPr lang="sr-Latn-CS" sz="1800" baseline="30000" dirty="0">
                          <a:effectLst/>
                        </a:rPr>
                        <a:t>th</a:t>
                      </a:r>
                      <a:r>
                        <a:rPr lang="sr-Latn-CS" sz="1800" dirty="0">
                          <a:effectLst/>
                        </a:rPr>
                        <a:t> October 2014, Szeged, Hungary.</a:t>
                      </a:r>
                      <a:endParaRPr lang="en-US" sz="1800" dirty="0">
                        <a:effectLst/>
                      </a:endParaRPr>
                    </a:p>
                    <a:p>
                      <a:pPr algn="just">
                        <a:lnSpc>
                          <a:spcPct val="115000"/>
                        </a:lnSpc>
                        <a:spcAft>
                          <a:spcPts val="600"/>
                        </a:spcAft>
                      </a:pPr>
                      <a:r>
                        <a:rPr lang="en-US" sz="1800" dirty="0">
                          <a:effectLst/>
                        </a:rPr>
                        <a:t>Clinical practice in Oncology in ‘’</a:t>
                      </a:r>
                      <a:r>
                        <a:rPr lang="en-US" sz="1800" dirty="0" err="1">
                          <a:effectLst/>
                        </a:rPr>
                        <a:t>Tenon</a:t>
                      </a:r>
                      <a:r>
                        <a:rPr lang="en-US" sz="1800" dirty="0">
                          <a:effectLst/>
                        </a:rPr>
                        <a:t>’’ hospital, University Pierre and Maria Curie, Paris, France.</a:t>
                      </a:r>
                    </a:p>
                    <a:p>
                      <a:pPr algn="just">
                        <a:lnSpc>
                          <a:spcPct val="115000"/>
                        </a:lnSpc>
                        <a:spcAft>
                          <a:spcPts val="600"/>
                        </a:spcAft>
                      </a:pPr>
                      <a:r>
                        <a:rPr lang="sr-Latn-RS" sz="1800" dirty="0">
                          <a:effectLst/>
                        </a:rPr>
                        <a:t>International urogynecological association (IUGA) eXchange Program, Accreditation No:</a:t>
                      </a:r>
                      <a:r>
                        <a:rPr lang="sr-Cyrl-RS" sz="1800" dirty="0">
                          <a:effectLst/>
                        </a:rPr>
                        <a:t> A-1-2547/14, 13</a:t>
                      </a:r>
                      <a:r>
                        <a:rPr lang="en-US" sz="1800" baseline="30000" dirty="0" err="1">
                          <a:effectLst/>
                        </a:rPr>
                        <a:t>th</a:t>
                      </a:r>
                      <a:r>
                        <a:rPr lang="sr-Cyrl-RS" sz="1800" dirty="0">
                          <a:effectLst/>
                        </a:rPr>
                        <a:t>-14</a:t>
                      </a:r>
                      <a:r>
                        <a:rPr lang="sr-Cyrl-RS" sz="1800" baseline="30000" dirty="0">
                          <a:effectLst/>
                        </a:rPr>
                        <a:t>th</a:t>
                      </a:r>
                      <a:r>
                        <a:rPr lang="sr-Cyrl-RS" sz="1800" dirty="0">
                          <a:effectLst/>
                        </a:rPr>
                        <a:t> December 2014</a:t>
                      </a:r>
                      <a:r>
                        <a:rPr lang="en-US" sz="1800" dirty="0">
                          <a:effectLst/>
                        </a:rPr>
                        <a:t>, Belgrade, Serbia</a:t>
                      </a:r>
                      <a:r>
                        <a:rPr lang="sr-Cyrl-RS" sz="1800" dirty="0">
                          <a:effectLst/>
                        </a:rPr>
                        <a:t>.</a:t>
                      </a:r>
                      <a:endParaRPr lang="en-US" sz="1800" dirty="0">
                        <a:effectLst/>
                      </a:endParaRPr>
                    </a:p>
                    <a:p>
                      <a:pPr algn="just">
                        <a:lnSpc>
                          <a:spcPct val="115000"/>
                        </a:lnSpc>
                        <a:spcAft>
                          <a:spcPts val="0"/>
                        </a:spcAft>
                      </a:pPr>
                      <a:r>
                        <a:rPr lang="sr-Latn-CS" sz="1800" dirty="0">
                          <a:effectLst/>
                        </a:rPr>
                        <a:t>Professional training in Delivery room of Department of Perinatology- Clinic of Gynaecology and Obstetrics, Clinical Center of Vojvodina, 11</a:t>
                      </a:r>
                      <a:r>
                        <a:rPr lang="sr-Latn-CS" sz="1800" baseline="30000" dirty="0">
                          <a:effectLst/>
                        </a:rPr>
                        <a:t>th</a:t>
                      </a:r>
                      <a:r>
                        <a:rPr lang="sr-Latn-CS" sz="1800" dirty="0">
                          <a:effectLst/>
                        </a:rPr>
                        <a:t> May 2015-5</a:t>
                      </a:r>
                      <a:r>
                        <a:rPr lang="sr-Latn-CS" sz="1800" baseline="30000" dirty="0">
                          <a:effectLst/>
                        </a:rPr>
                        <a:t>th</a:t>
                      </a:r>
                      <a:r>
                        <a:rPr lang="sr-Latn-CS" sz="1800" dirty="0">
                          <a:effectLst/>
                        </a:rPr>
                        <a:t> January 2016, Novi Sad, Serbia</a:t>
                      </a:r>
                      <a:r>
                        <a:rPr lang="sr-Latn-CS" sz="1800" dirty="0" smtClean="0">
                          <a:effectLst/>
                        </a:rPr>
                        <a:t>.</a:t>
                      </a:r>
                      <a:endParaRPr lang="en-US" sz="1800" dirty="0">
                        <a:effectLst/>
                      </a:endParaRPr>
                    </a:p>
                  </a:txBody>
                  <a:tcPr marL="37447" marR="37447" marT="0" marB="0"/>
                </a:tc>
              </a:tr>
            </a:tbl>
          </a:graphicData>
        </a:graphic>
      </p:graphicFrame>
    </p:spTree>
    <p:extLst>
      <p:ext uri="{BB962C8B-B14F-4D97-AF65-F5344CB8AC3E}">
        <p14:creationId xmlns:p14="http://schemas.microsoft.com/office/powerpoint/2010/main" val="1714280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COURSES AND TRAININGS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0100208"/>
              </p:ext>
            </p:extLst>
          </p:nvPr>
        </p:nvGraphicFramePr>
        <p:xfrm>
          <a:off x="971600" y="1412776"/>
          <a:ext cx="7560840" cy="5201920"/>
        </p:xfrm>
        <a:graphic>
          <a:graphicData uri="http://schemas.openxmlformats.org/drawingml/2006/table">
            <a:tbl>
              <a:tblPr>
                <a:tableStyleId>{5C22544A-7EE6-4342-B048-85BDC9FD1C3A}</a:tableStyleId>
              </a:tblPr>
              <a:tblGrid>
                <a:gridCol w="1296144"/>
                <a:gridCol w="6264696"/>
              </a:tblGrid>
              <a:tr h="4525963">
                <a:tc>
                  <a:txBody>
                    <a:bodyPr/>
                    <a:lstStyle/>
                    <a:p>
                      <a:pPr algn="ctr">
                        <a:lnSpc>
                          <a:spcPct val="115000"/>
                        </a:lnSpc>
                        <a:spcBef>
                          <a:spcPts val="200"/>
                        </a:spcBef>
                        <a:spcAft>
                          <a:spcPts val="200"/>
                        </a:spcAft>
                      </a:pPr>
                      <a:r>
                        <a:rPr lang="en-GB" sz="1800" dirty="0">
                          <a:effectLst/>
                        </a:rPr>
                        <a:t> </a:t>
                      </a:r>
                      <a:r>
                        <a:rPr lang="en-GB" sz="1800" dirty="0" smtClean="0">
                          <a:effectLst/>
                        </a:rPr>
                        <a:t>2016</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r>
                        <a:rPr lang="en-GB" sz="1800" dirty="0">
                          <a:effectLst/>
                        </a:rPr>
                        <a:t> </a:t>
                      </a:r>
                      <a:endParaRPr lang="en-US" sz="1800" dirty="0">
                        <a:effectLst/>
                      </a:endParaRPr>
                    </a:p>
                    <a:p>
                      <a:pPr algn="ctr">
                        <a:lnSpc>
                          <a:spcPct val="115000"/>
                        </a:lnSpc>
                        <a:spcBef>
                          <a:spcPts val="200"/>
                        </a:spcBef>
                        <a:spcAft>
                          <a:spcPts val="200"/>
                        </a:spcAft>
                      </a:pPr>
                      <a:r>
                        <a:rPr lang="en-GB" sz="1800" dirty="0">
                          <a:effectLst/>
                        </a:rPr>
                        <a:t>2017</a:t>
                      </a:r>
                      <a:endParaRPr lang="en-US" sz="1800" dirty="0">
                        <a:effectLst/>
                        <a:latin typeface="Calibri"/>
                        <a:ea typeface="Calibri"/>
                        <a:cs typeface="Times New Roman"/>
                      </a:endParaRPr>
                    </a:p>
                  </a:txBody>
                  <a:tcPr marL="37447" marR="37447" marT="0" marB="0"/>
                </a:tc>
                <a:tc>
                  <a:txBody>
                    <a:bodyPr/>
                    <a:lstStyle/>
                    <a:p>
                      <a:pPr algn="just">
                        <a:lnSpc>
                          <a:spcPct val="115000"/>
                        </a:lnSpc>
                        <a:spcAft>
                          <a:spcPts val="300"/>
                        </a:spcAft>
                      </a:pPr>
                      <a:r>
                        <a:rPr lang="sr-Latn-CS" sz="1800" dirty="0" smtClean="0">
                          <a:effectLst/>
                        </a:rPr>
                        <a:t>Training </a:t>
                      </a:r>
                      <a:r>
                        <a:rPr lang="sr-Latn-CS" sz="1800" dirty="0">
                          <a:effectLst/>
                        </a:rPr>
                        <a:t>in Simulation in Clinical Medicine – Serbian Association of Anesthesiologists and Intensivists, 06</a:t>
                      </a:r>
                      <a:r>
                        <a:rPr lang="sr-Latn-CS" sz="1800" baseline="30000" dirty="0">
                          <a:effectLst/>
                        </a:rPr>
                        <a:t>th</a:t>
                      </a:r>
                      <a:r>
                        <a:rPr lang="sr-Latn-CS" sz="1800" dirty="0">
                          <a:effectLst/>
                        </a:rPr>
                        <a:t>-07</a:t>
                      </a:r>
                      <a:r>
                        <a:rPr lang="sr-Latn-CS" sz="1800" baseline="30000" dirty="0">
                          <a:effectLst/>
                        </a:rPr>
                        <a:t>th</a:t>
                      </a:r>
                      <a:r>
                        <a:rPr lang="sr-Latn-CS" sz="1800" dirty="0">
                          <a:effectLst/>
                        </a:rPr>
                        <a:t> February 2016, Novi Sad, Serbia.</a:t>
                      </a:r>
                      <a:endParaRPr lang="en-US" sz="1800" dirty="0">
                        <a:effectLst/>
                      </a:endParaRPr>
                    </a:p>
                    <a:p>
                      <a:pPr algn="just">
                        <a:lnSpc>
                          <a:spcPct val="115000"/>
                        </a:lnSpc>
                        <a:spcBef>
                          <a:spcPts val="600"/>
                        </a:spcBef>
                        <a:spcAft>
                          <a:spcPts val="0"/>
                        </a:spcAft>
                      </a:pPr>
                      <a:r>
                        <a:rPr lang="sr-Latn-CS" sz="1800" dirty="0">
                          <a:effectLst/>
                        </a:rPr>
                        <a:t>Fetal Neurology and Very Basic Ultrasound Course with Hands-on Training – Fetal Medizin 2016, 08</a:t>
                      </a:r>
                      <a:r>
                        <a:rPr lang="sr-Latn-CS" sz="1800" baseline="30000" dirty="0">
                          <a:effectLst/>
                        </a:rPr>
                        <a:t>th</a:t>
                      </a:r>
                      <a:r>
                        <a:rPr lang="sr-Latn-CS" sz="1800" dirty="0">
                          <a:effectLst/>
                        </a:rPr>
                        <a:t>-09</a:t>
                      </a:r>
                      <a:r>
                        <a:rPr lang="sr-Latn-CS" sz="1800" baseline="30000" dirty="0">
                          <a:effectLst/>
                        </a:rPr>
                        <a:t>th</a:t>
                      </a:r>
                      <a:r>
                        <a:rPr lang="sr-Latn-CS" sz="1800" dirty="0">
                          <a:effectLst/>
                        </a:rPr>
                        <a:t> April 2016, Vienna, Austria.</a:t>
                      </a:r>
                      <a:endParaRPr lang="en-US" sz="1800" dirty="0">
                        <a:effectLst/>
                      </a:endParaRPr>
                    </a:p>
                    <a:p>
                      <a:pPr algn="just">
                        <a:lnSpc>
                          <a:spcPct val="115000"/>
                        </a:lnSpc>
                        <a:spcBef>
                          <a:spcPts val="600"/>
                        </a:spcBef>
                        <a:spcAft>
                          <a:spcPts val="0"/>
                        </a:spcAft>
                      </a:pPr>
                      <a:r>
                        <a:rPr lang="sr-Latn-CS" sz="1800" dirty="0">
                          <a:effectLst/>
                        </a:rPr>
                        <a:t>Basic Course of Colposcopy supported by European Federation for Colposcopy, 21</a:t>
                      </a:r>
                      <a:r>
                        <a:rPr lang="sr-Latn-CS" sz="1800" baseline="30000" dirty="0">
                          <a:effectLst/>
                        </a:rPr>
                        <a:t>st</a:t>
                      </a:r>
                      <a:r>
                        <a:rPr lang="sr-Latn-CS" sz="1800" dirty="0">
                          <a:effectLst/>
                        </a:rPr>
                        <a:t> October 2016, Belgrade, Serbia.</a:t>
                      </a:r>
                      <a:endParaRPr lang="en-US" sz="1800" dirty="0">
                        <a:effectLst/>
                      </a:endParaRPr>
                    </a:p>
                    <a:p>
                      <a:pPr algn="just">
                        <a:lnSpc>
                          <a:spcPct val="115000"/>
                        </a:lnSpc>
                        <a:spcBef>
                          <a:spcPts val="600"/>
                        </a:spcBef>
                        <a:spcAft>
                          <a:spcPts val="0"/>
                        </a:spcAft>
                      </a:pPr>
                      <a:r>
                        <a:rPr lang="sr-Latn-CS" sz="1800" dirty="0">
                          <a:effectLst/>
                        </a:rPr>
                        <a:t>Laparoscopic Suturing – Tips and Tricks, SLS and ESGE Training Course, 31</a:t>
                      </a:r>
                      <a:r>
                        <a:rPr lang="sr-Latn-CS" sz="1800" baseline="30000" dirty="0">
                          <a:effectLst/>
                        </a:rPr>
                        <a:t>st</a:t>
                      </a:r>
                      <a:r>
                        <a:rPr lang="sr-Latn-CS" sz="1800" dirty="0">
                          <a:effectLst/>
                        </a:rPr>
                        <a:t> May – 1</a:t>
                      </a:r>
                      <a:r>
                        <a:rPr lang="sr-Latn-CS" sz="1800" baseline="30000" dirty="0">
                          <a:effectLst/>
                        </a:rPr>
                        <a:t>st</a:t>
                      </a:r>
                      <a:r>
                        <a:rPr lang="sr-Latn-CS" sz="1800" dirty="0">
                          <a:effectLst/>
                        </a:rPr>
                        <a:t> June 2016, Arad, Romania.</a:t>
                      </a:r>
                      <a:endParaRPr lang="en-US" sz="1800" dirty="0">
                        <a:effectLst/>
                      </a:endParaRPr>
                    </a:p>
                    <a:p>
                      <a:pPr algn="just">
                        <a:lnSpc>
                          <a:spcPct val="115000"/>
                        </a:lnSpc>
                        <a:spcBef>
                          <a:spcPts val="600"/>
                        </a:spcBef>
                        <a:spcAft>
                          <a:spcPts val="0"/>
                        </a:spcAft>
                      </a:pPr>
                      <a:r>
                        <a:rPr lang="sr-Latn-CS" sz="1800" dirty="0">
                          <a:effectLst/>
                        </a:rPr>
                        <a:t>Simulation Training for Long Acting Reversible Contraception: Insertion And Removal, European Society of Contraception, 30</a:t>
                      </a:r>
                      <a:r>
                        <a:rPr lang="sr-Latn-CS" sz="1800" baseline="30000" dirty="0">
                          <a:effectLst/>
                        </a:rPr>
                        <a:t>th</a:t>
                      </a:r>
                      <a:r>
                        <a:rPr lang="sr-Latn-CS" sz="1800" dirty="0">
                          <a:effectLst/>
                        </a:rPr>
                        <a:t> November 2016, Budapest, Hungary.</a:t>
                      </a:r>
                      <a:endParaRPr lang="en-US" sz="1800" dirty="0">
                        <a:effectLst/>
                      </a:endParaRPr>
                    </a:p>
                    <a:p>
                      <a:pPr algn="just">
                        <a:lnSpc>
                          <a:spcPct val="115000"/>
                        </a:lnSpc>
                        <a:spcBef>
                          <a:spcPts val="1000"/>
                        </a:spcBef>
                        <a:spcAft>
                          <a:spcPts val="0"/>
                        </a:spcAft>
                      </a:pPr>
                      <a:r>
                        <a:rPr lang="sr-Latn-CS" sz="1800" dirty="0">
                          <a:effectLst/>
                        </a:rPr>
                        <a:t>Advanced Life Support in Obstetrics Course, American Academy of Family Physicians, 27</a:t>
                      </a:r>
                      <a:r>
                        <a:rPr lang="sr-Latn-CS" sz="1800" baseline="30000" dirty="0">
                          <a:effectLst/>
                        </a:rPr>
                        <a:t>th</a:t>
                      </a:r>
                      <a:r>
                        <a:rPr lang="sr-Latn-CS" sz="1800" dirty="0">
                          <a:effectLst/>
                        </a:rPr>
                        <a:t>-28</a:t>
                      </a:r>
                      <a:r>
                        <a:rPr lang="sr-Latn-CS" sz="1800" baseline="30000" dirty="0">
                          <a:effectLst/>
                        </a:rPr>
                        <a:t>th</a:t>
                      </a:r>
                      <a:r>
                        <a:rPr lang="sr-Latn-CS" sz="1800" dirty="0">
                          <a:effectLst/>
                        </a:rPr>
                        <a:t> May 2017, Novi Sad, Serbia.</a:t>
                      </a:r>
                      <a:endParaRPr lang="en-US" sz="1800" dirty="0">
                        <a:effectLst/>
                        <a:latin typeface="Calibri"/>
                        <a:ea typeface="Calibri"/>
                        <a:cs typeface="Times New Roman"/>
                      </a:endParaRPr>
                    </a:p>
                  </a:txBody>
                  <a:tcPr marL="37447" marR="37447" marT="0" marB="0"/>
                </a:tc>
              </a:tr>
            </a:tbl>
          </a:graphicData>
        </a:graphic>
      </p:graphicFrame>
    </p:spTree>
    <p:extLst>
      <p:ext uri="{BB962C8B-B14F-4D97-AF65-F5344CB8AC3E}">
        <p14:creationId xmlns:p14="http://schemas.microsoft.com/office/powerpoint/2010/main" val="2872363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SCIENTIFIC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9854657"/>
              </p:ext>
            </p:extLst>
          </p:nvPr>
        </p:nvGraphicFramePr>
        <p:xfrm>
          <a:off x="1115616" y="1412776"/>
          <a:ext cx="7272808" cy="5362956"/>
        </p:xfrm>
        <a:graphic>
          <a:graphicData uri="http://schemas.openxmlformats.org/drawingml/2006/table">
            <a:tbl>
              <a:tblPr>
                <a:tableStyleId>{5C22544A-7EE6-4342-B048-85BDC9FD1C3A}</a:tableStyleId>
              </a:tblPr>
              <a:tblGrid>
                <a:gridCol w="1656184"/>
                <a:gridCol w="5616624"/>
              </a:tblGrid>
              <a:tr h="4525963">
                <a:tc>
                  <a:txBody>
                    <a:bodyPr/>
                    <a:lstStyle/>
                    <a:p>
                      <a:pPr algn="ctr">
                        <a:lnSpc>
                          <a:spcPct val="115000"/>
                        </a:lnSpc>
                        <a:spcBef>
                          <a:spcPts val="1200"/>
                        </a:spcBef>
                        <a:spcAft>
                          <a:spcPts val="0"/>
                        </a:spcAft>
                      </a:pPr>
                      <a:r>
                        <a:rPr lang="en-GB" sz="1400" dirty="0">
                          <a:effectLst/>
                        </a:rPr>
                        <a:t>Scientific papers presented at National and International Congresses:</a:t>
                      </a:r>
                      <a:endParaRPr lang="en-US" sz="1400" dirty="0">
                        <a:effectLst/>
                      </a:endParaRPr>
                    </a:p>
                    <a:p>
                      <a:pPr>
                        <a:lnSpc>
                          <a:spcPct val="115000"/>
                        </a:lnSpc>
                        <a:spcBef>
                          <a:spcPts val="200"/>
                        </a:spcBef>
                        <a:spcAft>
                          <a:spcPts val="200"/>
                        </a:spcAft>
                      </a:pPr>
                      <a:r>
                        <a:rPr lang="en-GB" sz="1400" dirty="0">
                          <a:effectLst/>
                        </a:rPr>
                        <a:t> </a:t>
                      </a:r>
                      <a:endParaRPr lang="en-US" sz="1400" dirty="0">
                        <a:effectLst/>
                        <a:latin typeface="Calibri"/>
                        <a:ea typeface="Calibri"/>
                        <a:cs typeface="Times New Roman"/>
                      </a:endParaRPr>
                    </a:p>
                  </a:txBody>
                  <a:tcPr marL="37601" marR="37601" marT="0" marB="0"/>
                </a:tc>
                <a:tc>
                  <a:txBody>
                    <a:bodyPr/>
                    <a:lstStyle/>
                    <a:p>
                      <a:pPr algn="just">
                        <a:lnSpc>
                          <a:spcPct val="115000"/>
                        </a:lnSpc>
                        <a:spcAft>
                          <a:spcPts val="0"/>
                        </a:spcAft>
                      </a:pPr>
                      <a:r>
                        <a:rPr lang="en-US" sz="1200" dirty="0">
                          <a:effectLst/>
                        </a:rPr>
                        <a:t> </a:t>
                      </a:r>
                      <a:endParaRPr lang="en-US" sz="1400" dirty="0">
                        <a:effectLst/>
                      </a:endParaRPr>
                    </a:p>
                    <a:p>
                      <a:pPr marL="342900" lvl="0" indent="-342900" algn="just">
                        <a:lnSpc>
                          <a:spcPct val="115000"/>
                        </a:lnSpc>
                        <a:spcAft>
                          <a:spcPts val="0"/>
                        </a:spcAft>
                        <a:buFont typeface="Symbol"/>
                        <a:buChar char=""/>
                        <a:tabLst>
                          <a:tab pos="457200" algn="l"/>
                        </a:tabLst>
                      </a:pPr>
                      <a:r>
                        <a:rPr lang="sr-Latn-RS" sz="1400" dirty="0">
                          <a:effectLst/>
                        </a:rPr>
                        <a:t>Vejnovic A, Curcic A, Mladenovic-Segedi L, Vejnovic T. The incidence of endometriosis in women who had neonatal uterine bleeding – cohort study. In: Abstract book. 14th European congress of paediatric and adolescent gynaecology; 2017 Jun 7 – 10; Vilnius, Lithuania. EURAPAG; 2017 p.28</a:t>
                      </a:r>
                      <a:endParaRPr lang="en-US" sz="1400" dirty="0">
                        <a:effectLst/>
                      </a:endParaRPr>
                    </a:p>
                    <a:p>
                      <a:pPr marL="342900" lvl="0" indent="-342900" algn="just">
                        <a:lnSpc>
                          <a:spcPct val="115000"/>
                        </a:lnSpc>
                        <a:spcAft>
                          <a:spcPts val="0"/>
                        </a:spcAft>
                        <a:buFont typeface="Symbol"/>
                        <a:buChar char=""/>
                        <a:tabLst>
                          <a:tab pos="457200" algn="l"/>
                        </a:tabLst>
                      </a:pPr>
                      <a:r>
                        <a:rPr lang="sr-Latn-RS" sz="1400" dirty="0">
                          <a:effectLst/>
                        </a:rPr>
                        <a:t>Stojilkovic T, Vejnovic A, Ilic Đ, Vejnovic T. Prenatal ultrasound diagnosis of invasive placentation in patients with placenta praevia at Clinic of gynaecology and obstetrics in Novi Sad. Poster session presented at: From periconception to early infancy. 1st World congress on maternal fetal neonatal medicine; 2017 Apr 24-26; London, Great Britain.</a:t>
                      </a:r>
                      <a:endParaRPr lang="en-US" sz="1400" dirty="0">
                        <a:effectLst/>
                      </a:endParaRPr>
                    </a:p>
                    <a:p>
                      <a:pPr marL="342900" lvl="0" indent="-342900" algn="just">
                        <a:lnSpc>
                          <a:spcPct val="115000"/>
                        </a:lnSpc>
                        <a:spcAft>
                          <a:spcPts val="0"/>
                        </a:spcAft>
                        <a:buFont typeface="Symbol"/>
                        <a:buChar char=""/>
                        <a:tabLst>
                          <a:tab pos="457200" algn="l"/>
                        </a:tabLst>
                      </a:pPr>
                      <a:r>
                        <a:rPr lang="sr-Latn-RS" sz="1400" dirty="0">
                          <a:effectLst/>
                        </a:rPr>
                        <a:t>Vejnović T, Vejnović A. New technique in obstetrics: Vejnović modification of caesarean section. Is there an impact on the frequency of placenta increta/percreta? Jatros. Medizin für die Frau 3/16. p.26-9. Available from: http://ch.universimed.com/files/grafik/Zeitungen_2016/Frau_1603/e-papers/index.html#26/z</a:t>
                      </a:r>
                      <a:endParaRPr lang="en-US" sz="1400" dirty="0">
                        <a:effectLst/>
                      </a:endParaRPr>
                    </a:p>
                    <a:p>
                      <a:pPr marL="342900" lvl="0" indent="-342900" algn="just">
                        <a:lnSpc>
                          <a:spcPct val="115000"/>
                        </a:lnSpc>
                        <a:spcAft>
                          <a:spcPts val="0"/>
                        </a:spcAft>
                        <a:buFont typeface="Symbol"/>
                        <a:buChar char=""/>
                        <a:tabLst>
                          <a:tab pos="457200" algn="l"/>
                        </a:tabLst>
                      </a:pPr>
                      <a:r>
                        <a:rPr lang="sr-Cyrl-RS" sz="1400" dirty="0">
                          <a:effectLst/>
                        </a:rPr>
                        <a:t>Вејновић T, Вејновић А</a:t>
                      </a:r>
                      <a:r>
                        <a:rPr lang="sr-Latn-RS" sz="1400" dirty="0">
                          <a:effectLst/>
                        </a:rPr>
                        <a:t>. </a:t>
                      </a:r>
                      <a:r>
                        <a:rPr lang="sr-Cyrl-RS" sz="1400" dirty="0">
                          <a:effectLst/>
                        </a:rPr>
                        <a:t>Модификација технике царског реза по Вејновићу – да ли хируршка техника утиче на инциденцу компликација постељице? У: Савремени трендови у гинекологији и акушерству. 18. Симпозијум Удружења гинеколога и опстетричара Србије, Црне Горе и Републике Српске. Будва; 2016. стр. </a:t>
                      </a:r>
                      <a:r>
                        <a:rPr lang="sr-Cyrl-RS" sz="1400" dirty="0" smtClean="0">
                          <a:effectLst/>
                        </a:rPr>
                        <a:t>241-5</a:t>
                      </a:r>
                      <a:endParaRPr lang="en-US" sz="1400" dirty="0">
                        <a:effectLst/>
                      </a:endParaRPr>
                    </a:p>
                  </a:txBody>
                  <a:tcPr marL="37601" marR="37601" marT="0" marB="0"/>
                </a:tc>
              </a:tr>
            </a:tbl>
          </a:graphicData>
        </a:graphic>
      </p:graphicFrame>
    </p:spTree>
    <p:extLst>
      <p:ext uri="{BB962C8B-B14F-4D97-AF65-F5344CB8AC3E}">
        <p14:creationId xmlns:p14="http://schemas.microsoft.com/office/powerpoint/2010/main" val="3598289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SCIENTIFIC ACTIVITY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69944967"/>
              </p:ext>
            </p:extLst>
          </p:nvPr>
        </p:nvGraphicFramePr>
        <p:xfrm>
          <a:off x="755576" y="1700808"/>
          <a:ext cx="7272808" cy="4525963"/>
        </p:xfrm>
        <a:graphic>
          <a:graphicData uri="http://schemas.openxmlformats.org/drawingml/2006/table">
            <a:tbl>
              <a:tblPr>
                <a:tableStyleId>{5C22544A-7EE6-4342-B048-85BDC9FD1C3A}</a:tableStyleId>
              </a:tblPr>
              <a:tblGrid>
                <a:gridCol w="1080120"/>
                <a:gridCol w="6192688"/>
              </a:tblGrid>
              <a:tr h="4525963">
                <a:tc>
                  <a:txBody>
                    <a:bodyPr/>
                    <a:lstStyle/>
                    <a:p>
                      <a:pPr algn="ctr">
                        <a:lnSpc>
                          <a:spcPct val="115000"/>
                        </a:lnSpc>
                        <a:spcBef>
                          <a:spcPts val="1200"/>
                        </a:spcBef>
                        <a:spcAft>
                          <a:spcPts val="0"/>
                        </a:spcAft>
                      </a:pPr>
                      <a:r>
                        <a:rPr lang="en-GB" sz="1400" dirty="0">
                          <a:effectLst/>
                        </a:rPr>
                        <a:t>Scientific papers presented at National and International Congresses:</a:t>
                      </a:r>
                      <a:endParaRPr lang="en-US" sz="1400" dirty="0">
                        <a:effectLst/>
                      </a:endParaRPr>
                    </a:p>
                    <a:p>
                      <a:pPr>
                        <a:lnSpc>
                          <a:spcPct val="115000"/>
                        </a:lnSpc>
                        <a:spcBef>
                          <a:spcPts val="200"/>
                        </a:spcBef>
                        <a:spcAft>
                          <a:spcPts val="200"/>
                        </a:spcAft>
                      </a:pPr>
                      <a:r>
                        <a:rPr lang="en-GB" sz="1400" dirty="0">
                          <a:effectLst/>
                        </a:rPr>
                        <a:t> </a:t>
                      </a:r>
                      <a:endParaRPr lang="en-US" sz="1400" dirty="0">
                        <a:effectLst/>
                        <a:latin typeface="Calibri"/>
                        <a:ea typeface="Calibri"/>
                        <a:cs typeface="Times New Roman"/>
                      </a:endParaRPr>
                    </a:p>
                  </a:txBody>
                  <a:tcPr marL="37601" marR="37601" marT="0" marB="0"/>
                </a:tc>
                <a:tc>
                  <a:txBody>
                    <a:bodyPr/>
                    <a:lstStyle/>
                    <a:p>
                      <a:pPr algn="just">
                        <a:lnSpc>
                          <a:spcPct val="115000"/>
                        </a:lnSpc>
                        <a:spcAft>
                          <a:spcPts val="0"/>
                        </a:spcAft>
                      </a:pPr>
                      <a:r>
                        <a:rPr lang="en-US" sz="1400" dirty="0">
                          <a:effectLst/>
                        </a:rPr>
                        <a:t> </a:t>
                      </a:r>
                    </a:p>
                    <a:p>
                      <a:pPr marL="342900" lvl="0" indent="-342900" algn="just">
                        <a:lnSpc>
                          <a:spcPct val="115000"/>
                        </a:lnSpc>
                        <a:spcAft>
                          <a:spcPts val="0"/>
                        </a:spcAft>
                        <a:buFont typeface="Symbol"/>
                        <a:buChar char=""/>
                        <a:tabLst>
                          <a:tab pos="457200" algn="l"/>
                        </a:tabLst>
                      </a:pPr>
                      <a:r>
                        <a:rPr lang="en-US" sz="1400" dirty="0" err="1" smtClean="0">
                          <a:effectLst/>
                        </a:rPr>
                        <a:t>Stajic</a:t>
                      </a:r>
                      <a:r>
                        <a:rPr lang="en-US" sz="1400" dirty="0" smtClean="0">
                          <a:effectLst/>
                        </a:rPr>
                        <a:t> </a:t>
                      </a:r>
                      <a:r>
                        <a:rPr lang="en-US" sz="1400" dirty="0">
                          <a:effectLst/>
                        </a:rPr>
                        <a:t>D</a:t>
                      </a:r>
                      <a:r>
                        <a:rPr lang="sr-Cyrl-RS" sz="1400" dirty="0">
                          <a:effectLst/>
                        </a:rPr>
                        <a:t>, </a:t>
                      </a:r>
                      <a:r>
                        <a:rPr lang="en-US" sz="1400" dirty="0" err="1">
                          <a:effectLst/>
                        </a:rPr>
                        <a:t>Vejnovic</a:t>
                      </a:r>
                      <a:r>
                        <a:rPr lang="en-US" sz="1400" dirty="0">
                          <a:effectLst/>
                        </a:rPr>
                        <a:t> A</a:t>
                      </a:r>
                      <a:r>
                        <a:rPr lang="sr-Cyrl-RS" sz="1400" dirty="0">
                          <a:effectLst/>
                        </a:rPr>
                        <a:t>. </a:t>
                      </a:r>
                      <a:r>
                        <a:rPr lang="en-US" sz="1400" dirty="0">
                          <a:effectLst/>
                        </a:rPr>
                        <a:t>[Quality of life in patients after hysterectomy]</a:t>
                      </a:r>
                      <a:r>
                        <a:rPr lang="sr-Cyrl-RS" sz="1400" dirty="0">
                          <a:effectLst/>
                        </a:rPr>
                        <a:t>. In: </a:t>
                      </a:r>
                      <a:r>
                        <a:rPr lang="en-US" sz="1400" dirty="0" err="1">
                          <a:effectLst/>
                        </a:rPr>
                        <a:t>Djurdjevic</a:t>
                      </a:r>
                      <a:r>
                        <a:rPr lang="en-US" sz="1400" dirty="0">
                          <a:effectLst/>
                        </a:rPr>
                        <a:t> S</a:t>
                      </a:r>
                      <a:r>
                        <a:rPr lang="sr-Cyrl-CS" sz="1400" dirty="0">
                          <a:effectLst/>
                        </a:rPr>
                        <a:t>, </a:t>
                      </a:r>
                      <a:r>
                        <a:rPr lang="en-US" sz="1400" dirty="0" err="1">
                          <a:effectLst/>
                        </a:rPr>
                        <a:t>Devaja</a:t>
                      </a:r>
                      <a:r>
                        <a:rPr lang="en-US" sz="1400" dirty="0">
                          <a:effectLst/>
                        </a:rPr>
                        <a:t> O, editors</a:t>
                      </a:r>
                      <a:r>
                        <a:rPr lang="sr-Cyrl-CS" sz="1400" dirty="0">
                          <a:effectLst/>
                        </a:rPr>
                        <a:t>. </a:t>
                      </a:r>
                      <a:r>
                        <a:rPr lang="en-US" sz="1400" dirty="0">
                          <a:effectLst/>
                        </a:rPr>
                        <a:t>Laparoscopic surgery in </a:t>
                      </a:r>
                      <a:r>
                        <a:rPr lang="en-US" sz="1400" dirty="0" err="1">
                          <a:effectLst/>
                        </a:rPr>
                        <a:t>gynaecology</a:t>
                      </a:r>
                      <a:r>
                        <a:rPr lang="en-US" sz="1400" dirty="0">
                          <a:effectLst/>
                        </a:rPr>
                        <a:t>. Novi Sad</a:t>
                      </a:r>
                      <a:r>
                        <a:rPr lang="sr-Cyrl-CS" sz="1400" dirty="0">
                          <a:effectLst/>
                        </a:rPr>
                        <a:t>: </a:t>
                      </a:r>
                      <a:r>
                        <a:rPr lang="en-US" sz="1400" dirty="0">
                          <a:effectLst/>
                        </a:rPr>
                        <a:t>Medical faculty</a:t>
                      </a:r>
                      <a:r>
                        <a:rPr lang="sr-Cyrl-CS" sz="1400" dirty="0">
                          <a:effectLst/>
                        </a:rPr>
                        <a:t>; 2016.</a:t>
                      </a:r>
                      <a:r>
                        <a:rPr lang="en-US" sz="1400" dirty="0">
                          <a:effectLst/>
                        </a:rPr>
                        <a:t> Serbian</a:t>
                      </a:r>
                    </a:p>
                    <a:p>
                      <a:pPr marL="342900" lvl="0" indent="-342900" algn="just">
                        <a:lnSpc>
                          <a:spcPct val="115000"/>
                        </a:lnSpc>
                        <a:spcAft>
                          <a:spcPts val="0"/>
                        </a:spcAft>
                        <a:buFont typeface="Symbol"/>
                        <a:buChar char=""/>
                        <a:tabLst>
                          <a:tab pos="457200" algn="l"/>
                        </a:tabLst>
                      </a:pPr>
                      <a:r>
                        <a:rPr lang="sr-Latn-RS" sz="1400" dirty="0">
                          <a:effectLst/>
                        </a:rPr>
                        <a:t>Vejnović A. Bevacizumab – How to give and monitor targeted therapy. In: Abstract Book. 6th Serbian-French Oncology Congress. Novi Sad; 2015.</a:t>
                      </a:r>
                      <a:endParaRPr lang="en-US" sz="1400" dirty="0">
                        <a:effectLst/>
                      </a:endParaRPr>
                    </a:p>
                    <a:p>
                      <a:pPr marL="342900" lvl="0" indent="-342900" algn="just">
                        <a:lnSpc>
                          <a:spcPct val="115000"/>
                        </a:lnSpc>
                        <a:spcAft>
                          <a:spcPts val="0"/>
                        </a:spcAft>
                        <a:buFont typeface="Symbol"/>
                        <a:buChar char=""/>
                        <a:tabLst>
                          <a:tab pos="457200" algn="l"/>
                        </a:tabLst>
                      </a:pPr>
                      <a:r>
                        <a:rPr lang="sr-Latn-RS" sz="1400" dirty="0">
                          <a:effectLst/>
                        </a:rPr>
                        <a:t>Obradović R, Vejnović T, Kekeljević I, Vejnović A, Višnjevac N, Raković M et al. Pre production for development of educational 3D animation according to Vejnovic modification of the cesarean section technique. 5th International Scientific Conference on Geometry and Graphics, moNGeometrija; 2016. </a:t>
                      </a:r>
                      <a:endParaRPr lang="en-US" sz="1400" dirty="0">
                        <a:effectLst/>
                      </a:endParaRPr>
                    </a:p>
                    <a:p>
                      <a:pPr marL="342900" lvl="0" indent="-342900" algn="just">
                        <a:lnSpc>
                          <a:spcPct val="115000"/>
                        </a:lnSpc>
                        <a:spcAft>
                          <a:spcPts val="0"/>
                        </a:spcAft>
                        <a:buFont typeface="Symbol"/>
                        <a:buChar char=""/>
                        <a:tabLst>
                          <a:tab pos="457200" algn="l"/>
                        </a:tabLst>
                      </a:pPr>
                      <a:r>
                        <a:rPr lang="sr-Latn-RS" sz="1400" dirty="0">
                          <a:effectLst/>
                        </a:rPr>
                        <a:t>Vejnović A. The effect of delivery method on secretion pattern of adrenocorticotropic hormone and cortisol in parturiens. In: Abstract Book. Consilium Semestrae I. Arad; 2015.</a:t>
                      </a:r>
                      <a:endParaRPr lang="en-US" sz="1400" dirty="0">
                        <a:effectLst/>
                      </a:endParaRPr>
                    </a:p>
                    <a:p>
                      <a:pPr marL="342900" lvl="0" indent="-342900" algn="just">
                        <a:lnSpc>
                          <a:spcPct val="115000"/>
                        </a:lnSpc>
                        <a:spcAft>
                          <a:spcPts val="0"/>
                        </a:spcAft>
                        <a:buFont typeface="Symbol"/>
                        <a:buChar char=""/>
                        <a:tabLst>
                          <a:tab pos="457200" algn="l"/>
                        </a:tabLst>
                      </a:pPr>
                      <a:r>
                        <a:rPr lang="sr-Latn-RS" sz="1400" dirty="0">
                          <a:effectLst/>
                        </a:rPr>
                        <a:t>Vejnović A, Ćurić N. The effect of delivery method on secretion pattern and dissociation phenomenon of adrenocorticotropic hormone and cortisol in parturiens. In: Abstract Book. Actualities in obstetrics and gynecology in 21st century. Oradea; 2014.</a:t>
                      </a:r>
                      <a:endParaRPr lang="en-US" sz="1400" dirty="0">
                        <a:effectLst/>
                      </a:endParaRPr>
                    </a:p>
                    <a:p>
                      <a:pPr marL="228600">
                        <a:lnSpc>
                          <a:spcPct val="115000"/>
                        </a:lnSpc>
                        <a:spcAft>
                          <a:spcPts val="1000"/>
                        </a:spcAft>
                      </a:pPr>
                      <a:r>
                        <a:rPr lang="en-GB" sz="1400" dirty="0">
                          <a:effectLst/>
                        </a:rPr>
                        <a:t> </a:t>
                      </a:r>
                      <a:endParaRPr lang="en-US" sz="1400" dirty="0">
                        <a:effectLst/>
                        <a:latin typeface="Calibri"/>
                        <a:ea typeface="Calibri"/>
                        <a:cs typeface="Times New Roman"/>
                      </a:endParaRPr>
                    </a:p>
                  </a:txBody>
                  <a:tcPr marL="37601" marR="37601" marT="0" marB="0"/>
                </a:tc>
              </a:tr>
            </a:tbl>
          </a:graphicData>
        </a:graphic>
      </p:graphicFrame>
    </p:spTree>
    <p:extLst>
      <p:ext uri="{BB962C8B-B14F-4D97-AF65-F5344CB8AC3E}">
        <p14:creationId xmlns:p14="http://schemas.microsoft.com/office/powerpoint/2010/main" val="3622845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n-GB" spc="-30" dirty="0" smtClean="0">
                <a:effectLst/>
              </a:rPr>
              <a:t>ORGANISATIONAL SKILLS AND COMPETENCES</a:t>
            </a:r>
            <a:r>
              <a:rPr lang="en-US" sz="4000" dirty="0" smtClean="0">
                <a:ea typeface="Calibri"/>
                <a:cs typeface="Times New Roman"/>
              </a:rPr>
              <a:t/>
            </a:r>
            <a:br>
              <a:rPr lang="en-US" sz="4000" dirty="0" smtClean="0">
                <a:ea typeface="Calibri"/>
                <a:cs typeface="Times New Roman"/>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7521848"/>
              </p:ext>
            </p:extLst>
          </p:nvPr>
        </p:nvGraphicFramePr>
        <p:xfrm>
          <a:off x="179512" y="1340768"/>
          <a:ext cx="8856984" cy="5362956"/>
        </p:xfrm>
        <a:graphic>
          <a:graphicData uri="http://schemas.openxmlformats.org/drawingml/2006/table">
            <a:tbl>
              <a:tblPr>
                <a:tableStyleId>{5C22544A-7EE6-4342-B048-85BDC9FD1C3A}</a:tableStyleId>
              </a:tblPr>
              <a:tblGrid>
                <a:gridCol w="216024"/>
                <a:gridCol w="8640960"/>
              </a:tblGrid>
              <a:tr h="5362956">
                <a:tc>
                  <a:txBody>
                    <a:bodyPr/>
                    <a:lstStyle/>
                    <a:p>
                      <a:pPr>
                        <a:lnSpc>
                          <a:spcPct val="115000"/>
                        </a:lnSpc>
                        <a:spcAft>
                          <a:spcPts val="0"/>
                        </a:spcAft>
                      </a:pPr>
                      <a:endParaRPr lang="en-US"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800" dirty="0">
                          <a:effectLst/>
                        </a:rPr>
                        <a:t>President of the </a:t>
                      </a:r>
                      <a:r>
                        <a:rPr lang="en-US" sz="1800" dirty="0">
                          <a:effectLst/>
                        </a:rPr>
                        <a:t>Scientific Society of Students’ Alliance of Faculty of Medicine Novi Sad (2010-2012)</a:t>
                      </a:r>
                    </a:p>
                    <a:p>
                      <a:pPr>
                        <a:lnSpc>
                          <a:spcPct val="115000"/>
                        </a:lnSpc>
                        <a:spcAft>
                          <a:spcPts val="0"/>
                        </a:spcAft>
                      </a:pPr>
                      <a:r>
                        <a:rPr lang="en-GB" sz="1800" dirty="0">
                          <a:effectLst/>
                        </a:rPr>
                        <a:t>President of the Organizing Committee of 53</a:t>
                      </a:r>
                      <a:r>
                        <a:rPr lang="en-GB" sz="1800" baseline="30000" dirty="0">
                          <a:effectLst/>
                        </a:rPr>
                        <a:t>th </a:t>
                      </a:r>
                      <a:r>
                        <a:rPr lang="en-GB" sz="1800" dirty="0">
                          <a:effectLst/>
                        </a:rPr>
                        <a:t>Students’ Congress in biomedical sciences of Serbia with International Participation (2012, around 800 participants)</a:t>
                      </a:r>
                      <a:endParaRPr lang="en-US" sz="1800" dirty="0">
                        <a:effectLst/>
                      </a:endParaRPr>
                    </a:p>
                    <a:p>
                      <a:pPr>
                        <a:lnSpc>
                          <a:spcPct val="115000"/>
                        </a:lnSpc>
                        <a:spcAft>
                          <a:spcPts val="0"/>
                        </a:spcAft>
                      </a:pPr>
                      <a:r>
                        <a:rPr lang="en-GB" sz="1800" dirty="0">
                          <a:effectLst/>
                        </a:rPr>
                        <a:t>Vice president of the </a:t>
                      </a:r>
                      <a:r>
                        <a:rPr lang="en-US" sz="1800" dirty="0">
                          <a:effectLst/>
                        </a:rPr>
                        <a:t>Scientific Society of Students’ Alliance of Faculty of Medicine Novi Sad (2012-2014)</a:t>
                      </a:r>
                    </a:p>
                    <a:p>
                      <a:pPr>
                        <a:lnSpc>
                          <a:spcPct val="115000"/>
                        </a:lnSpc>
                        <a:spcAft>
                          <a:spcPts val="0"/>
                        </a:spcAft>
                      </a:pPr>
                      <a:r>
                        <a:rPr lang="en-GB" sz="1800" dirty="0">
                          <a:effectLst/>
                        </a:rPr>
                        <a:t>Science Team member of the Organizing Committee of International Medical Students’ Congress in Novi Sad (IMSCNS, 2011-2014) </a:t>
                      </a:r>
                      <a:endParaRPr lang="en-US" sz="1800" dirty="0">
                        <a:effectLst/>
                      </a:endParaRPr>
                    </a:p>
                    <a:p>
                      <a:pPr>
                        <a:lnSpc>
                          <a:spcPct val="115000"/>
                        </a:lnSpc>
                        <a:spcAft>
                          <a:spcPts val="0"/>
                        </a:spcAft>
                      </a:pPr>
                      <a:r>
                        <a:rPr lang="en-GB" sz="1800" dirty="0">
                          <a:effectLst/>
                        </a:rPr>
                        <a:t>Member of the Executive Board of the Students’ </a:t>
                      </a:r>
                      <a:r>
                        <a:rPr lang="en-US" sz="1800" dirty="0">
                          <a:effectLst/>
                        </a:rPr>
                        <a:t>Alliance</a:t>
                      </a:r>
                    </a:p>
                    <a:p>
                      <a:pPr>
                        <a:lnSpc>
                          <a:spcPct val="115000"/>
                        </a:lnSpc>
                        <a:spcAft>
                          <a:spcPts val="0"/>
                        </a:spcAft>
                      </a:pPr>
                      <a:r>
                        <a:rPr lang="en-GB" sz="1800" dirty="0">
                          <a:effectLst/>
                        </a:rPr>
                        <a:t>Students’ coordinator in organization of Festival of Science and Night of Researchers in Novi Sad (2011-2014)</a:t>
                      </a:r>
                      <a:endParaRPr lang="en-US" sz="1800" dirty="0">
                        <a:effectLst/>
                      </a:endParaRPr>
                    </a:p>
                    <a:p>
                      <a:pPr>
                        <a:lnSpc>
                          <a:spcPct val="115000"/>
                        </a:lnSpc>
                        <a:spcAft>
                          <a:spcPts val="0"/>
                        </a:spcAft>
                      </a:pPr>
                      <a:r>
                        <a:rPr lang="en-GB" sz="1800" dirty="0">
                          <a:effectLst/>
                        </a:rPr>
                        <a:t>Member of the Organizing Committee of 9</a:t>
                      </a:r>
                      <a:r>
                        <a:rPr lang="en-GB" sz="1800" baseline="30000" dirty="0">
                          <a:effectLst/>
                        </a:rPr>
                        <a:t>th</a:t>
                      </a:r>
                      <a:r>
                        <a:rPr lang="en-GB" sz="1800" dirty="0">
                          <a:effectLst/>
                        </a:rPr>
                        <a:t> </a:t>
                      </a:r>
                      <a:r>
                        <a:rPr lang="en-GB" sz="1800" dirty="0" err="1">
                          <a:effectLst/>
                        </a:rPr>
                        <a:t>Diczfalusy</a:t>
                      </a:r>
                      <a:r>
                        <a:rPr lang="en-GB" sz="1800" dirty="0">
                          <a:effectLst/>
                        </a:rPr>
                        <a:t> Symposium on Reproductive Health, Novi Sad, 15</a:t>
                      </a:r>
                      <a:r>
                        <a:rPr lang="en-GB" sz="1800" baseline="30000" dirty="0">
                          <a:effectLst/>
                        </a:rPr>
                        <a:t>th</a:t>
                      </a:r>
                      <a:r>
                        <a:rPr lang="en-GB" sz="1800" dirty="0">
                          <a:effectLst/>
                        </a:rPr>
                        <a:t>-17</a:t>
                      </a:r>
                      <a:r>
                        <a:rPr lang="en-GB" sz="1800" baseline="30000" dirty="0">
                          <a:effectLst/>
                        </a:rPr>
                        <a:t>th</a:t>
                      </a:r>
                      <a:r>
                        <a:rPr lang="en-GB" sz="1800" dirty="0">
                          <a:effectLst/>
                        </a:rPr>
                        <a:t> October 2015.</a:t>
                      </a:r>
                      <a:endParaRPr lang="en-US" sz="1800" dirty="0">
                        <a:effectLst/>
                      </a:endParaRPr>
                    </a:p>
                    <a:p>
                      <a:pPr>
                        <a:lnSpc>
                          <a:spcPct val="115000"/>
                        </a:lnSpc>
                        <a:spcAft>
                          <a:spcPts val="0"/>
                        </a:spcAft>
                      </a:pPr>
                      <a:r>
                        <a:rPr lang="en-GB" sz="1800" dirty="0">
                          <a:effectLst/>
                        </a:rPr>
                        <a:t>Founder and Regional president of Young </a:t>
                      </a:r>
                      <a:r>
                        <a:rPr lang="en-GB" sz="1800" dirty="0" err="1">
                          <a:effectLst/>
                        </a:rPr>
                        <a:t>Diczfalusy</a:t>
                      </a:r>
                      <a:r>
                        <a:rPr lang="en-GB" sz="1800" dirty="0">
                          <a:effectLst/>
                        </a:rPr>
                        <a:t> Division – </a:t>
                      </a:r>
                      <a:r>
                        <a:rPr lang="en-GB" sz="1800" dirty="0" err="1">
                          <a:effectLst/>
                        </a:rPr>
                        <a:t>Egon</a:t>
                      </a:r>
                      <a:r>
                        <a:rPr lang="en-GB" sz="1800" dirty="0">
                          <a:effectLst/>
                        </a:rPr>
                        <a:t> &amp; Ann </a:t>
                      </a:r>
                      <a:r>
                        <a:rPr lang="en-GB" sz="1800" dirty="0" err="1">
                          <a:effectLst/>
                        </a:rPr>
                        <a:t>Diczfalusy</a:t>
                      </a:r>
                      <a:r>
                        <a:rPr lang="en-GB" sz="1800" dirty="0">
                          <a:effectLst/>
                        </a:rPr>
                        <a:t> Foundation, since October 2015.</a:t>
                      </a:r>
                      <a:endParaRPr lang="en-US" sz="1800" dirty="0">
                        <a:effectLst/>
                      </a:endParaRPr>
                    </a:p>
                    <a:p>
                      <a:pPr>
                        <a:lnSpc>
                          <a:spcPct val="115000"/>
                        </a:lnSpc>
                        <a:spcAft>
                          <a:spcPts val="0"/>
                        </a:spcAft>
                      </a:pPr>
                      <a:r>
                        <a:rPr lang="en-GB" sz="1800" dirty="0">
                          <a:effectLst/>
                        </a:rPr>
                        <a:t>President of Young </a:t>
                      </a:r>
                      <a:r>
                        <a:rPr lang="en-GB" sz="1800" dirty="0" err="1">
                          <a:effectLst/>
                        </a:rPr>
                        <a:t>Diczfalusy</a:t>
                      </a:r>
                      <a:r>
                        <a:rPr lang="en-GB" sz="1800" dirty="0">
                          <a:effectLst/>
                        </a:rPr>
                        <a:t> Division – </a:t>
                      </a:r>
                      <a:r>
                        <a:rPr lang="en-GB" sz="1800" dirty="0" err="1">
                          <a:effectLst/>
                        </a:rPr>
                        <a:t>Egon</a:t>
                      </a:r>
                      <a:r>
                        <a:rPr lang="en-GB" sz="1800" dirty="0">
                          <a:effectLst/>
                        </a:rPr>
                        <a:t> &amp; Ann </a:t>
                      </a:r>
                      <a:r>
                        <a:rPr lang="en-GB" sz="1800" dirty="0" err="1">
                          <a:effectLst/>
                        </a:rPr>
                        <a:t>Diczfalusy</a:t>
                      </a:r>
                      <a:r>
                        <a:rPr lang="en-GB" sz="1800" dirty="0">
                          <a:effectLst/>
                        </a:rPr>
                        <a:t> Foundation, since December 2016.</a:t>
                      </a:r>
                      <a:endParaRPr lang="en-U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353924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smtClean="0"/>
              <a:t>WHAT DOES SHE DO WHEN SHE DOESN</a:t>
            </a:r>
            <a:r>
              <a:rPr lang="en-US" dirty="0" smtClean="0"/>
              <a:t>’T WORK?</a:t>
            </a:r>
            <a:endParaRPr lang="en-US" dirty="0"/>
          </a:p>
        </p:txBody>
      </p:sp>
      <p:sp>
        <p:nvSpPr>
          <p:cNvPr id="3" name="Content Placeholder 2"/>
          <p:cNvSpPr>
            <a:spLocks noGrp="1"/>
          </p:cNvSpPr>
          <p:nvPr>
            <p:ph idx="1"/>
          </p:nvPr>
        </p:nvSpPr>
        <p:spPr/>
        <p:txBody>
          <a:bodyPr/>
          <a:lstStyle/>
          <a:p>
            <a:r>
              <a:rPr lang="en-GB" dirty="0"/>
              <a:t>Course of Archery</a:t>
            </a:r>
            <a:endParaRPr lang="en-US" dirty="0"/>
          </a:p>
          <a:p>
            <a:r>
              <a:rPr lang="en-GB" dirty="0"/>
              <a:t>Kayak driver</a:t>
            </a:r>
            <a:endParaRPr lang="en-US" dirty="0"/>
          </a:p>
          <a:p>
            <a:r>
              <a:rPr lang="en-GB" dirty="0"/>
              <a:t>Tennis player</a:t>
            </a:r>
            <a:endParaRPr lang="en-US" dirty="0"/>
          </a:p>
          <a:p>
            <a:r>
              <a:rPr lang="en-GB" dirty="0"/>
              <a:t>Diver* (CMAS)</a:t>
            </a:r>
            <a:endParaRPr lang="en-US" dirty="0"/>
          </a:p>
          <a:p>
            <a:r>
              <a:rPr lang="en-GB" dirty="0"/>
              <a:t>Gardening</a:t>
            </a:r>
            <a:endParaRPr lang="en-US" dirty="0"/>
          </a:p>
          <a:p>
            <a:r>
              <a:rPr lang="sr-Latn-RS" dirty="0"/>
              <a:t>Handicraf (embroidery, crochet)</a:t>
            </a:r>
            <a:endParaRPr lang="en-US" dirty="0"/>
          </a:p>
        </p:txBody>
      </p:sp>
    </p:spTree>
    <p:extLst>
      <p:ext uri="{BB962C8B-B14F-4D97-AF65-F5344CB8AC3E}">
        <p14:creationId xmlns:p14="http://schemas.microsoft.com/office/powerpoint/2010/main" val="519270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787</Words>
  <Application>Microsoft Office PowerPoint</Application>
  <PresentationFormat>On-screen Show (4:3)</PresentationFormat>
  <Paragraphs>104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LAUDATIO</vt:lpstr>
      <vt:lpstr>CURRENT POSITION</vt:lpstr>
      <vt:lpstr>COURSES AND TRAININGS</vt:lpstr>
      <vt:lpstr>COURSES AND TRAININGS</vt:lpstr>
      <vt:lpstr>COURSES AND TRAININGS</vt:lpstr>
      <vt:lpstr>SCIENTIFIC ACTIVITY</vt:lpstr>
      <vt:lpstr>SCIENTIFIC ACTIVITY</vt:lpstr>
      <vt:lpstr>ORGANISATIONAL SKILLS AND COMPETENCES </vt:lpstr>
      <vt:lpstr>WHAT DOES SHE DO WHEN SHE DOESN’T WORK?</vt:lpstr>
      <vt:lpstr>AWARDS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LAUDATIO</dc:title>
  <dc:creator>Irina206</dc:creator>
  <cp:lastModifiedBy>Irina206</cp:lastModifiedBy>
  <cp:revision>3</cp:revision>
  <dcterms:created xsi:type="dcterms:W3CDTF">2017-10-02T20:20:33Z</dcterms:created>
  <dcterms:modified xsi:type="dcterms:W3CDTF">2017-10-02T20:44:22Z</dcterms:modified>
</cp:coreProperties>
</file>